
<file path=[Content_Types].xml><?xml version="1.0" encoding="utf-8"?>
<Types xmlns="http://schemas.openxmlformats.org/package/2006/content-types"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62" r:id="rId4"/>
    <p:sldId id="260" r:id="rId5"/>
    <p:sldId id="261" r:id="rId6"/>
    <p:sldId id="263" r:id="rId7"/>
    <p:sldId id="265" r:id="rId8"/>
    <p:sldId id="267" r:id="rId9"/>
    <p:sldId id="274" r:id="rId10"/>
    <p:sldId id="266" r:id="rId11"/>
    <p:sldId id="275" r:id="rId12"/>
    <p:sldId id="268" r:id="rId13"/>
    <p:sldId id="270" r:id="rId14"/>
    <p:sldId id="269" r:id="rId15"/>
    <p:sldId id="271" r:id="rId16"/>
    <p:sldId id="272" r:id="rId17"/>
    <p:sldId id="273" r:id="rId18"/>
    <p:sldId id="277" r:id="rId19"/>
    <p:sldId id="276" r:id="rId20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96294" autoAdjust="0"/>
  </p:normalViewPr>
  <p:slideViewPr>
    <p:cSldViewPr snapToGrid="0">
      <p:cViewPr varScale="1">
        <p:scale>
          <a:sx n="47" d="100"/>
          <a:sy n="47" d="100"/>
        </p:scale>
        <p:origin x="1041" y="2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.wmf>
</file>

<file path=ppt/media/image10.wmf>
</file>

<file path=ppt/media/image11.wmf>
</file>

<file path=ppt/media/image12.wmf>
</file>

<file path=ppt/media/image13.wmf>
</file>

<file path=ppt/media/image14.png>
</file>

<file path=ppt/media/image15.wmf>
</file>

<file path=ppt/media/image16.wmf>
</file>

<file path=ppt/media/image17.wmf>
</file>

<file path=ppt/media/image18.wmf>
</file>

<file path=ppt/media/image19.png>
</file>

<file path=ppt/media/image190.png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png>
</file>

<file path=ppt/media/image27.png>
</file>

<file path=ppt/media/image28.wmf>
</file>

<file path=ppt/media/image29.wmf>
</file>

<file path=ppt/media/image3.wmf>
</file>

<file path=ppt/media/image30.wmf>
</file>

<file path=ppt/media/image31.wmf>
</file>

<file path=ppt/media/image4.png>
</file>

<file path=ppt/media/image5.png>
</file>

<file path=ppt/media/image6.png>
</file>

<file path=ppt/media/image7.wmf>
</file>

<file path=ppt/media/image8.wmf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CA4AC-FF50-4D04-B7B2-68AF78FCA3AF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02C78-974A-411D-8EE0-5D0B650C4E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0846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02C78-974A-411D-8EE0-5D0B650C4ED2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092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02C78-974A-411D-8EE0-5D0B650C4ED2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6787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7615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407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9621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0772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4801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5331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0170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6850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1383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096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1292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615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image" Target="../media/image17.w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0.png"/><Relationship Id="rId4" Type="http://schemas.openxmlformats.org/officeDocument/2006/relationships/image" Target="../media/image21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image" Target="../media/image22.w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4.w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9.wmf"/><Relationship Id="rId4" Type="http://schemas.openxmlformats.org/officeDocument/2006/relationships/image" Target="../media/image28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w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image" Target="../media/image1.w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 smtClean="0"/>
              <a:t>倒立振子の安定化制御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古賀研究室</a:t>
            </a:r>
            <a:endParaRPr kumimoji="1" lang="en-US" altLang="ja-JP" dirty="0" smtClean="0"/>
          </a:p>
          <a:p>
            <a:r>
              <a:rPr lang="ja-JP" altLang="en-US" dirty="0" smtClean="0"/>
              <a:t>瀧川</a:t>
            </a:r>
            <a:r>
              <a:rPr lang="ja-JP" altLang="en-US" dirty="0"/>
              <a:t>文哉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8370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628650" y="365126"/>
            <a:ext cx="8391464" cy="1325563"/>
          </a:xfrm>
        </p:spPr>
        <p:txBody>
          <a:bodyPr/>
          <a:lstStyle/>
          <a:p>
            <a:r>
              <a:rPr lang="ja-JP" altLang="en-US" dirty="0" smtClean="0"/>
              <a:t>サンプリング</a:t>
            </a:r>
            <a:r>
              <a:rPr lang="ja-JP" altLang="en-US" dirty="0"/>
              <a:t>周期</a:t>
            </a:r>
            <a:r>
              <a:rPr lang="ja-JP" altLang="en-US" dirty="0" smtClean="0"/>
              <a:t>の考察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（シミュレーション）</a:t>
            </a:r>
            <a:endParaRPr kumimoji="1" lang="ja-JP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1" name="表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648359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</a:t>
                          </a: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行列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[</m:t>
                                </m:r>
                                <m:d>
                                  <m:dPr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−23,0</m:t>
                                    </m:r>
                                  </m:e>
                                </m:d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,(−23,0)]</m:t>
                                </m:r>
                              </m:oMath>
                            </m:oMathPara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1=0.005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2=0.01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1" name="表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8648359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990" r="-2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990" r="-1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990" r="-761" b="-2029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50246" r="-200761" b="-985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50246" r="-100761" b="-9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100000" r="-761" b="-100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201980" r="-761" b="-1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2" name="図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25" y="3718560"/>
            <a:ext cx="4484914" cy="3139440"/>
          </a:xfrm>
          <a:prstGeom prst="rect">
            <a:avLst/>
          </a:prstGeom>
        </p:spPr>
      </p:pic>
      <p:pic>
        <p:nvPicPr>
          <p:cNvPr id="14" name="コンテンツ プレースホルダー 13"/>
          <p:cNvPicPr>
            <a:picLocks noGrp="1" noChangeAspect="1"/>
          </p:cNvPicPr>
          <p:nvPr>
            <p:ph sz="half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9" y="3690632"/>
            <a:ext cx="4539326" cy="3177528"/>
          </a:xfrm>
        </p:spPr>
      </p:pic>
    </p:spTree>
    <p:extLst>
      <p:ext uri="{BB962C8B-B14F-4D97-AF65-F5344CB8AC3E}">
        <p14:creationId xmlns:p14="http://schemas.microsoft.com/office/powerpoint/2010/main" val="54917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サンプリング</a:t>
            </a:r>
            <a:r>
              <a:rPr lang="ja-JP" altLang="en-US" dirty="0"/>
              <a:t>周期</a:t>
            </a:r>
            <a:r>
              <a:rPr lang="ja-JP" altLang="en-US" dirty="0" smtClean="0"/>
              <a:t>の考察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（シミュレーション）</a:t>
            </a:r>
            <a:endParaRPr kumimoji="1" lang="ja-JP" altLang="en-US" dirty="0"/>
          </a:p>
        </p:txBody>
      </p:sp>
      <p:pic>
        <p:nvPicPr>
          <p:cNvPr id="6" name="コンテンツ プレースホルダー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9" y="3700936"/>
            <a:ext cx="4510091" cy="3157064"/>
          </a:xfrm>
        </p:spPr>
      </p:pic>
      <p:pic>
        <p:nvPicPr>
          <p:cNvPr id="8" name="コンテンツ プレースホルダー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3700936"/>
            <a:ext cx="4510091" cy="3157064"/>
          </a:xfr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1" name="表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33956791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</a:t>
                          </a: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行列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[</m:t>
                                </m:r>
                                <m:d>
                                  <m:dPr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−23,0</m:t>
                                    </m:r>
                                  </m:e>
                                </m:d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,(−23,0)]</m:t>
                                </m:r>
                              </m:oMath>
                            </m:oMathPara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1=0.005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2=0.01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1" name="表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33956791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54" t="-990" r="-2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254" t="-990" r="-1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254" t="-990" r="-761" b="-2029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54" t="-50246" r="-200761" b="-985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254" t="-50246" r="-100761" b="-9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254" t="-100000" r="-761" b="-100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254" t="-201980" r="-761" b="-1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580487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安定化制御（実験）</a:t>
            </a:r>
            <a:endParaRPr kumimoji="1" lang="ja-JP" altLang="en-US" dirty="0"/>
          </a:p>
        </p:txBody>
      </p:sp>
      <p:pic>
        <p:nvPicPr>
          <p:cNvPr id="2" name="re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4850" y="1829959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2252519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重み行列の考察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（実験）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84" y="3681198"/>
            <a:ext cx="4521434" cy="3165004"/>
          </a:xfrm>
        </p:spPr>
      </p:pic>
      <p:pic>
        <p:nvPicPr>
          <p:cNvPr id="6" name="コンテンツ プレースホルダー 5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50" y="3681198"/>
            <a:ext cx="4521434" cy="3165004"/>
          </a:xfr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90956473"/>
                  </p:ext>
                </p:extLst>
              </p:nvPr>
            </p:nvGraphicFramePr>
            <p:xfrm>
              <a:off x="1224382" y="1682587"/>
              <a:ext cx="7199999" cy="183131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1199">
                      <a:extLst>
                        <a:ext uri="{9D8B030D-6E8A-4147-A177-3AD203B41FA5}">
                          <a16:colId xmlns:a16="http://schemas.microsoft.com/office/drawing/2014/main" val="2494457666"/>
                        </a:ext>
                      </a:extLst>
                    </a:gridCol>
                    <a:gridCol w="2521882">
                      <a:extLst>
                        <a:ext uri="{9D8B030D-6E8A-4147-A177-3AD203B41FA5}">
                          <a16:colId xmlns:a16="http://schemas.microsoft.com/office/drawing/2014/main" val="2833104919"/>
                        </a:ext>
                      </a:extLst>
                    </a:gridCol>
                    <a:gridCol w="1976918">
                      <a:extLst>
                        <a:ext uri="{9D8B030D-6E8A-4147-A177-3AD203B41FA5}">
                          <a16:colId xmlns:a16="http://schemas.microsoft.com/office/drawing/2014/main" val="3476331921"/>
                        </a:ext>
                      </a:extLst>
                    </a:gridCol>
                  </a:tblGrid>
                  <a:tr h="45041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重み行列の極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サンプリング周期</a:t>
                          </a:r>
                          <a:r>
                            <a:rPr kumimoji="1" lang="en-US" altLang="ja-JP" sz="15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ja-JP" altLang="en-US" sz="12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91107180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3"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2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[</m:t>
                                </m:r>
                                <m:d>
                                  <m:dPr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−23,0</m:t>
                                    </m:r>
                                  </m:e>
                                </m:d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,(−23,0)]</m:t>
                                </m:r>
                              </m:oMath>
                            </m:oMathPara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2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ja-JP" alt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11566254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B05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B05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cs typeface="+mn-cs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8418473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accent1">
                                                <a:lumMod val="75000"/>
                                              </a:schemeClr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cs typeface="+mn-cs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accent1">
                                <a:lumMod val="75000"/>
                              </a:schemeClr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73472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90956473"/>
                  </p:ext>
                </p:extLst>
              </p:nvPr>
            </p:nvGraphicFramePr>
            <p:xfrm>
              <a:off x="1224382" y="1682587"/>
              <a:ext cx="7199999" cy="183131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1199">
                      <a:extLst>
                        <a:ext uri="{9D8B030D-6E8A-4147-A177-3AD203B41FA5}">
                          <a16:colId xmlns:a16="http://schemas.microsoft.com/office/drawing/2014/main" val="2494457666"/>
                        </a:ext>
                      </a:extLst>
                    </a:gridCol>
                    <a:gridCol w="2521882">
                      <a:extLst>
                        <a:ext uri="{9D8B030D-6E8A-4147-A177-3AD203B41FA5}">
                          <a16:colId xmlns:a16="http://schemas.microsoft.com/office/drawing/2014/main" val="2833104919"/>
                        </a:ext>
                      </a:extLst>
                    </a:gridCol>
                    <a:gridCol w="1976918">
                      <a:extLst>
                        <a:ext uri="{9D8B030D-6E8A-4147-A177-3AD203B41FA5}">
                          <a16:colId xmlns:a16="http://schemas.microsoft.com/office/drawing/2014/main" val="3476331921"/>
                        </a:ext>
                      </a:extLst>
                    </a:gridCol>
                  </a:tblGrid>
                  <a:tr h="4800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26" t="-6329" r="-167494" b="-2835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7246" t="-6329" r="-79227" b="-2835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64000" t="-6329" r="-923" b="-2835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91107180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26" t="-113514" r="-167494" b="-202703"/>
                          </a:stretch>
                        </a:blipFill>
                      </a:tcPr>
                    </a:tc>
                    <a:tc rowSpan="3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7246" t="-37838" r="-79227" b="-901"/>
                          </a:stretch>
                        </a:blipFill>
                      </a:tcPr>
                    </a:tc>
                    <a:tc rowSpan="3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64000" t="-37838" r="-923" b="-90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11566254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26" t="-213514" r="-167494" b="-102703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8418473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26" t="-313514" r="-167494" b="-2703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73472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30719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オブザーバの極の考察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（実験）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9" y="3692997"/>
            <a:ext cx="4515726" cy="3161008"/>
          </a:xfrm>
        </p:spPr>
      </p:pic>
      <p:pic>
        <p:nvPicPr>
          <p:cNvPr id="6" name="コンテンツ プレースホルダー 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50" y="3710694"/>
            <a:ext cx="4515726" cy="3161008"/>
          </a:xfr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92147071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</a:t>
                          </a: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行列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1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−23,0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,(−23,0)]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B05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2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−50,0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,(−50,0)]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892147071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54" t="-1111" r="-2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254" t="-1111" r="-1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254" t="-1111" r="-761" b="-2377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54" t="-42925" r="-200761" b="-9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254" t="-101111" r="-100761" b="-137778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254" t="-42925" r="-761" b="-9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254" t="-148361" r="-100761" b="-1639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05845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サンプリング周期の考察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（実験）</a:t>
            </a:r>
            <a:endParaRPr kumimoji="1" lang="ja-JP" altLang="en-US" dirty="0"/>
          </a:p>
        </p:txBody>
      </p:sp>
      <p:pic>
        <p:nvPicPr>
          <p:cNvPr id="6" name="コンテンツ プレースホルダー 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49" y="3704795"/>
            <a:ext cx="4504579" cy="3153205"/>
          </a:xfr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93450685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</a:t>
                          </a: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行列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[</m:t>
                                </m:r>
                                <m:d>
                                  <m:dPr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−23,0</m:t>
                                    </m:r>
                                  </m:e>
                                </m:d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,(−23,0)]</m:t>
                                </m:r>
                              </m:oMath>
                            </m:oMathPara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1=0.005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2=0.01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93450685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54" t="-990" r="-2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254" t="-990" r="-1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254" t="-990" r="-761" b="-2029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54" t="-50246" r="-200761" b="-985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254" t="-50246" r="-100761" b="-9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254" t="-100000" r="-761" b="-100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254" t="-201980" r="-761" b="-1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9" name="コンテンツ プレースホルダー 8"/>
          <p:cNvPicPr>
            <a:picLocks noGrp="1" noChangeAspect="1"/>
          </p:cNvPicPr>
          <p:nvPr>
            <p:ph sz="half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" y="3663499"/>
            <a:ext cx="4563573" cy="3194501"/>
          </a:xfrm>
        </p:spPr>
      </p:pic>
    </p:spTree>
    <p:extLst>
      <p:ext uri="{BB962C8B-B14F-4D97-AF65-F5344CB8AC3E}">
        <p14:creationId xmlns:p14="http://schemas.microsoft.com/office/powerpoint/2010/main" val="116400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振り上げ制御</a:t>
            </a:r>
            <a:endParaRPr kumimoji="1" lang="ja-JP" altLang="en-US" dirty="0"/>
          </a:p>
        </p:txBody>
      </p:sp>
      <p:pic>
        <p:nvPicPr>
          <p:cNvPr id="4" name="swingu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6748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振り上げ</a:t>
            </a:r>
            <a:r>
              <a:rPr kumimoji="1" lang="ja-JP" altLang="en-US" dirty="0" smtClean="0"/>
              <a:t>制御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（シミュレーション）</a:t>
            </a:r>
            <a:endParaRPr kumimoji="1" lang="ja-JP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55085777"/>
                  </p:ext>
                </p:extLst>
              </p:nvPr>
            </p:nvGraphicFramePr>
            <p:xfrm>
              <a:off x="2540000" y="1875407"/>
              <a:ext cx="4064001" cy="1508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54667">
                      <a:extLst>
                        <a:ext uri="{9D8B030D-6E8A-4147-A177-3AD203B41FA5}">
                          <a16:colId xmlns:a16="http://schemas.microsoft.com/office/drawing/2014/main" val="2383028607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276072503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85866168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0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𝑘</m:t>
                                </m:r>
                              </m:oMath>
                            </m:oMathPara>
                          </a14:m>
                          <a:endParaRPr kumimoji="1" lang="ja-JP" alt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kumimoji="1" lang="ja-JP" alt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209396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case1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1.0×</m:t>
                                </m:r>
                                <m:sSup>
                                  <m:sSupPr>
                                    <m:ctrlPr>
                                      <a:rPr kumimoji="1" lang="en-US" altLang="ja-JP" b="0" i="0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ja-JP" b="0" i="0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kumimoji="1" lang="en-US" altLang="ja-JP" b="0" i="0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067476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case2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1.0×</m:t>
                                </m:r>
                                <m:sSup>
                                  <m:sSupPr>
                                    <m:ctrlPr>
                                      <a:rPr kumimoji="1" lang="en-US" altLang="ja-JP" b="0" i="0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ja-JP" b="0" i="0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kumimoji="1" lang="en-US" altLang="ja-JP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kumimoji="1" lang="en-US" altLang="ja-JP" b="0" i="0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1217379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b="0" dirty="0" smtClean="0">
                              <a:solidFill>
                                <a:srgbClr val="0070C0"/>
                              </a:solidFill>
                            </a:rPr>
                            <a:t>case3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1.0×</m:t>
                                </m:r>
                                <m:sSup>
                                  <m:sSupPr>
                                    <m:ctrlPr>
                                      <a:rPr kumimoji="1" lang="en-US" altLang="ja-JP" b="0" i="0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ja-JP" b="0" i="0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kumimoji="1" lang="en-US" altLang="ja-JP" b="0" i="0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en-US" altLang="ja-JP" b="0" dirty="0" smtClean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70C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9788725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55085777"/>
                  </p:ext>
                </p:extLst>
              </p:nvPr>
            </p:nvGraphicFramePr>
            <p:xfrm>
              <a:off x="2540000" y="1875407"/>
              <a:ext cx="4064001" cy="1508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54667">
                      <a:extLst>
                        <a:ext uri="{9D8B030D-6E8A-4147-A177-3AD203B41FA5}">
                          <a16:colId xmlns:a16="http://schemas.microsoft.com/office/drawing/2014/main" val="2383028607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276072503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858661688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901" t="-1538" r="-101351" b="-30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000" t="-1538" r="-897" b="-30615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09396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case1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901" t="-106452" r="-101351" b="-2209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067476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case2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901" t="-209836" r="-101351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1217379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b="0" dirty="0" smtClean="0">
                              <a:solidFill>
                                <a:srgbClr val="0070C0"/>
                              </a:solidFill>
                            </a:rPr>
                            <a:t>case3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901" t="-309836" r="-101351" b="-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70C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9788725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5" name="コンテンツ プレースホルダー 4"/>
          <p:cNvPicPr>
            <a:picLocks noGrp="1" noChangeAspect="1"/>
          </p:cNvPicPr>
          <p:nvPr>
            <p:ph sz="half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97605"/>
            <a:ext cx="4514850" cy="3160395"/>
          </a:xfrm>
        </p:spPr>
      </p:pic>
      <p:pic>
        <p:nvPicPr>
          <p:cNvPr id="6" name="コンテンツ プレースホルダー 5"/>
          <p:cNvPicPr>
            <a:picLocks noGrp="1" noChangeAspect="1"/>
          </p:cNvPicPr>
          <p:nvPr>
            <p:ph sz="half" idx="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50" y="3697605"/>
            <a:ext cx="4514850" cy="3160395"/>
          </a:xfrm>
        </p:spPr>
      </p:pic>
    </p:spTree>
    <p:extLst>
      <p:ext uri="{BB962C8B-B14F-4D97-AF65-F5344CB8AC3E}">
        <p14:creationId xmlns:p14="http://schemas.microsoft.com/office/powerpoint/2010/main" val="424402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振り上げ</a:t>
            </a:r>
            <a:r>
              <a:rPr kumimoji="1" lang="ja-JP" altLang="en-US" dirty="0" smtClean="0"/>
              <a:t>制御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（実験）</a:t>
            </a:r>
            <a:endParaRPr kumimoji="1" lang="ja-JP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55085777"/>
                  </p:ext>
                </p:extLst>
              </p:nvPr>
            </p:nvGraphicFramePr>
            <p:xfrm>
              <a:off x="2540000" y="1875407"/>
              <a:ext cx="4064001" cy="1508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54667">
                      <a:extLst>
                        <a:ext uri="{9D8B030D-6E8A-4147-A177-3AD203B41FA5}">
                          <a16:colId xmlns:a16="http://schemas.microsoft.com/office/drawing/2014/main" val="2383028607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276072503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85866168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0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𝑘</m:t>
                                </m:r>
                              </m:oMath>
                            </m:oMathPara>
                          </a14:m>
                          <a:endParaRPr kumimoji="1" lang="ja-JP" alt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kumimoji="1" lang="ja-JP" alt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209396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case1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1.0×</m:t>
                                </m:r>
                                <m:sSup>
                                  <m:sSupPr>
                                    <m:ctrlPr>
                                      <a:rPr kumimoji="1" lang="en-US" altLang="ja-JP" b="0" i="0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ja-JP" b="0" i="0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kumimoji="1" lang="en-US" altLang="ja-JP" b="0" i="0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067476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case2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1.0×</m:t>
                                </m:r>
                                <m:sSup>
                                  <m:sSupPr>
                                    <m:ctrlPr>
                                      <a:rPr kumimoji="1" lang="en-US" altLang="ja-JP" b="0" i="0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ja-JP" b="0" i="0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kumimoji="1" lang="en-US" altLang="ja-JP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e>
                                  <m:sup>
                                    <m:r>
                                      <a:rPr kumimoji="1" lang="en-US" altLang="ja-JP" b="0" i="0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1217379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b="0" dirty="0" smtClean="0">
                              <a:solidFill>
                                <a:srgbClr val="0070C0"/>
                              </a:solidFill>
                            </a:rPr>
                            <a:t>case3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1.0×</m:t>
                                </m:r>
                                <m:sSup>
                                  <m:sSupPr>
                                    <m:ctrlPr>
                                      <a:rPr kumimoji="1" lang="en-US" altLang="ja-JP" b="0" i="0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ja-JP" b="0" i="0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kumimoji="1" lang="en-US" altLang="ja-JP" b="0" i="0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kumimoji="1" lang="en-US" altLang="ja-JP" b="0" dirty="0" smtClean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70C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9788725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55085777"/>
                  </p:ext>
                </p:extLst>
              </p:nvPr>
            </p:nvGraphicFramePr>
            <p:xfrm>
              <a:off x="2540000" y="1875407"/>
              <a:ext cx="4064001" cy="1508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54667">
                      <a:extLst>
                        <a:ext uri="{9D8B030D-6E8A-4147-A177-3AD203B41FA5}">
                          <a16:colId xmlns:a16="http://schemas.microsoft.com/office/drawing/2014/main" val="2383028607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276072503"/>
                        </a:ext>
                      </a:extLst>
                    </a:gridCol>
                    <a:gridCol w="1354667">
                      <a:extLst>
                        <a:ext uri="{9D8B030D-6E8A-4147-A177-3AD203B41FA5}">
                          <a16:colId xmlns:a16="http://schemas.microsoft.com/office/drawing/2014/main" val="1858661688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pPr algn="ctr"/>
                          <a:endParaRPr kumimoji="1" lang="ja-JP" alt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901" t="-1538" r="-101351" b="-30615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000" t="-1538" r="-897" b="-30615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09396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case1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901" t="-106452" r="-101351" b="-22096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067476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case2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901" t="-209836" r="-101351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1217379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b="0" dirty="0" smtClean="0">
                              <a:solidFill>
                                <a:srgbClr val="0070C0"/>
                              </a:solidFill>
                            </a:rPr>
                            <a:t>case3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901" t="-309836" r="-101351" b="-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70C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9788725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6" name="コンテンツ プレースホルダー 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49" y="3759200"/>
            <a:ext cx="4426857" cy="3098800"/>
          </a:xfrm>
        </p:spPr>
      </p:pic>
      <p:pic>
        <p:nvPicPr>
          <p:cNvPr id="10" name="コンテンツ プレースホルダー 9"/>
          <p:cNvPicPr>
            <a:picLocks noGrp="1" noChangeAspect="1"/>
          </p:cNvPicPr>
          <p:nvPr>
            <p:ph sz="half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93" y="3759200"/>
            <a:ext cx="4426857" cy="3098800"/>
          </a:xfrm>
        </p:spPr>
      </p:pic>
    </p:spTree>
    <p:extLst>
      <p:ext uri="{BB962C8B-B14F-4D97-AF65-F5344CB8AC3E}">
        <p14:creationId xmlns:p14="http://schemas.microsoft.com/office/powerpoint/2010/main" val="1775424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まと</a:t>
            </a:r>
            <a:r>
              <a:rPr lang="ja-JP" altLang="en-US" dirty="0"/>
              <a:t>め</a:t>
            </a: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6969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発表内容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ja-JP" altLang="en-US" dirty="0" smtClean="0"/>
                  <a:t>パラメータの検証</a:t>
                </a:r>
                <a:endParaRPr kumimoji="1" lang="en-US" altLang="ja-JP" dirty="0" smtClean="0"/>
              </a:p>
              <a:p>
                <a:pPr lvl="1"/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の検証</m:t>
                    </m:r>
                  </m:oMath>
                </a14:m>
                <a:endParaRPr kumimoji="1" lang="en-US" altLang="ja-JP" dirty="0" smtClean="0"/>
              </a:p>
              <a:p>
                <a:pPr lvl="1"/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と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の</m:t>
                    </m:r>
                    <m:r>
                      <a:rPr lang="ja-JP" altLang="en-US" i="1" smtClean="0">
                        <a:latin typeface="Cambria Math" panose="02040503050406030204" pitchFamily="18" charset="0"/>
                      </a:rPr>
                      <m:t>検証</m:t>
                    </m:r>
                  </m:oMath>
                </a14:m>
                <a:endParaRPr kumimoji="1" lang="en-US" altLang="ja-JP" dirty="0" smtClean="0"/>
              </a:p>
              <a:p>
                <a:pPr lvl="1"/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𝐽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と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の</m:t>
                    </m:r>
                  </m:oMath>
                </a14:m>
                <a:r>
                  <a:rPr kumimoji="1" lang="ja-JP" altLang="en-US" dirty="0" smtClean="0"/>
                  <a:t>検証</a:t>
                </a:r>
                <a:endParaRPr kumimoji="1" lang="en-US" altLang="ja-JP" dirty="0" smtClean="0"/>
              </a:p>
              <a:p>
                <a:pPr lvl="1"/>
                <a:r>
                  <a:rPr lang="ja-JP" altLang="en-US" dirty="0" smtClean="0"/>
                  <a:t>パラメータ一覧</a:t>
                </a:r>
                <a:endParaRPr lang="en-US" altLang="ja-JP" dirty="0" smtClean="0"/>
              </a:p>
              <a:p>
                <a:r>
                  <a:rPr kumimoji="1" lang="ja-JP" altLang="en-US" dirty="0" smtClean="0"/>
                  <a:t>安定化制御</a:t>
                </a:r>
                <a:endParaRPr kumimoji="1" lang="en-US" altLang="ja-JP" dirty="0" smtClean="0"/>
              </a:p>
              <a:p>
                <a:r>
                  <a:rPr lang="ja-JP" altLang="en-US" dirty="0" smtClean="0"/>
                  <a:t>振り上げ</a:t>
                </a:r>
                <a:r>
                  <a:rPr lang="ja-JP" altLang="en-US" dirty="0"/>
                  <a:t>制御</a:t>
                </a:r>
                <a:endParaRPr kumimoji="1" lang="en-US" altLang="ja-JP" dirty="0" smtClean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91" t="-266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051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𝑀と𝑓の検証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60810" y="1313584"/>
            <a:ext cx="3868340" cy="823912"/>
          </a:xfrm>
        </p:spPr>
        <p:txBody>
          <a:bodyPr/>
          <a:lstStyle/>
          <a:p>
            <a:r>
              <a:rPr kumimoji="1" lang="ja-JP" altLang="en-US" dirty="0" smtClean="0"/>
              <a:t>ステップ応答による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869134" y="1313584"/>
            <a:ext cx="3887391" cy="823912"/>
          </a:xfrm>
        </p:spPr>
        <p:txBody>
          <a:bodyPr/>
          <a:lstStyle/>
          <a:p>
            <a:r>
              <a:rPr kumimoji="1" lang="ja-JP" altLang="en-US" dirty="0" smtClean="0"/>
              <a:t>フィードバックによる</a:t>
            </a:r>
            <a:endParaRPr kumimoji="1" lang="ja-JP" altLang="en-US" dirty="0"/>
          </a:p>
        </p:txBody>
      </p:sp>
      <p:pic>
        <p:nvPicPr>
          <p:cNvPr id="14" name="コンテンツ プレースホルダー 13"/>
          <p:cNvPicPr>
            <a:picLocks noGrp="1" noChangeAspect="1"/>
          </p:cNvPicPr>
          <p:nvPr>
            <p:ph sz="quarter" idx="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972" y="3070002"/>
            <a:ext cx="4638740" cy="3247117"/>
          </a:xfrm>
        </p:spPr>
      </p:pic>
      <p:pic>
        <p:nvPicPr>
          <p:cNvPr id="16" name="コンテンツ プレースホルダー 1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" y="3070002"/>
            <a:ext cx="4539166" cy="3177415"/>
          </a:xfr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" name="表 1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02337627"/>
                  </p:ext>
                </p:extLst>
              </p:nvPr>
            </p:nvGraphicFramePr>
            <p:xfrm>
              <a:off x="224176" y="2247317"/>
              <a:ext cx="8618958" cy="85332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516889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96656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13550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47105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800" i="1" dirty="0" smtClean="0">
                              <a:solidFill>
                                <a:schemeClr val="tx1"/>
                              </a:solidFill>
                            </a:rPr>
                            <a:t>M</a:t>
                          </a:r>
                          <a:endParaRPr kumimoji="1" lang="ja-JP" altLang="en-US" sz="1800" i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1.00</m:t>
                                </m:r>
                              </m:oMath>
                            </m:oMathPara>
                          </a14:m>
                          <a:endParaRPr kumimoji="1" lang="ja-JP" altLang="en-US" sz="2000" dirty="0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1.51</m:t>
                                </m:r>
                              </m:oMath>
                            </m:oMathPara>
                          </a14:m>
                          <a:endParaRPr kumimoji="1" lang="ja-JP" altLang="en-US" sz="2000" b="0" dirty="0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226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800" i="1" dirty="0" smtClean="0">
                              <a:solidFill>
                                <a:schemeClr val="tx1"/>
                              </a:solidFill>
                            </a:rPr>
                            <a:t>f</a:t>
                          </a:r>
                          <a:endParaRPr kumimoji="1" lang="ja-JP" altLang="en-US" sz="1800" i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9.67</m:t>
                                </m:r>
                              </m:oMath>
                            </m:oMathPara>
                          </a14:m>
                          <a:endParaRPr kumimoji="1" lang="ja-JP" altLang="en-US" sz="2000" dirty="0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16.5</m:t>
                                </m:r>
                              </m:oMath>
                            </m:oMathPara>
                          </a14:m>
                          <a:endParaRPr kumimoji="1" lang="ja-JP" altLang="en-US" sz="2000" b="0" dirty="0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7" name="表 1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02337627"/>
                  </p:ext>
                </p:extLst>
              </p:nvPr>
            </p:nvGraphicFramePr>
            <p:xfrm>
              <a:off x="224176" y="2247317"/>
              <a:ext cx="8618958" cy="85332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516889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96656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13550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47105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800" i="1" dirty="0" smtClean="0">
                              <a:solidFill>
                                <a:schemeClr val="tx1"/>
                              </a:solidFill>
                            </a:rPr>
                            <a:t>M</a:t>
                          </a:r>
                          <a:endParaRPr kumimoji="1" lang="ja-JP" altLang="en-US" sz="1800" i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3210" t="-8974" r="-104608" b="-948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8542" t="-8974" r="-295" b="-9487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226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800" i="1" dirty="0" smtClean="0">
                              <a:solidFill>
                                <a:schemeClr val="tx1"/>
                              </a:solidFill>
                            </a:rPr>
                            <a:t>f</a:t>
                          </a:r>
                          <a:endParaRPr kumimoji="1" lang="ja-JP" altLang="en-US" sz="1800" i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3210" t="-134921" r="-104608" b="-1746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8542" t="-134921" r="-295" b="-1746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34993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𝐽と𝑐の検証</a:t>
            </a:r>
            <a:br>
              <a:rPr lang="ja-JP" altLang="en-US" dirty="0"/>
            </a:br>
            <a:endParaRPr kumimoji="1" lang="ja-JP" altLang="en-US" dirty="0"/>
          </a:p>
        </p:txBody>
      </p:sp>
      <p:pic>
        <p:nvPicPr>
          <p:cNvPr id="6" name="コンテンツ プレースホルダー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85" y="1156273"/>
            <a:ext cx="7763209" cy="5434247"/>
          </a:xfrm>
        </p:spPr>
      </p:pic>
    </p:spTree>
    <p:extLst>
      <p:ext uri="{BB962C8B-B14F-4D97-AF65-F5344CB8AC3E}">
        <p14:creationId xmlns:p14="http://schemas.microsoft.com/office/powerpoint/2010/main" val="3044780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パラメータ</a:t>
            </a:r>
            <a:r>
              <a:rPr lang="ja-JP" altLang="en-US" dirty="0"/>
              <a:t>一覧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927" y="1825625"/>
            <a:ext cx="3056145" cy="4351338"/>
          </a:xfrm>
        </p:spPr>
      </p:pic>
    </p:spTree>
    <p:extLst>
      <p:ext uri="{BB962C8B-B14F-4D97-AF65-F5344CB8AC3E}">
        <p14:creationId xmlns:p14="http://schemas.microsoft.com/office/powerpoint/2010/main" val="60519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安定化制御</a:t>
            </a:r>
            <a:endParaRPr lang="ja-JP" altLang="en-US" dirty="0"/>
          </a:p>
        </p:txBody>
      </p:sp>
      <p:sp>
        <p:nvSpPr>
          <p:cNvPr id="11" name="コンテンツ プレースホルダー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シミュレーション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重み行列の考察</a:t>
            </a:r>
            <a:endParaRPr lang="en-US" altLang="ja-JP" dirty="0" smtClean="0"/>
          </a:p>
          <a:p>
            <a:pPr lvl="2"/>
            <a:r>
              <a:rPr kumimoji="1" lang="ja-JP" altLang="en-US" dirty="0"/>
              <a:t>オブザーバ</a:t>
            </a:r>
            <a:r>
              <a:rPr kumimoji="1" lang="ja-JP" altLang="en-US" dirty="0" smtClean="0"/>
              <a:t>の極の考察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サンプリング周期の考察</a:t>
            </a:r>
            <a:endParaRPr lang="en-US" altLang="ja-JP" dirty="0" smtClean="0"/>
          </a:p>
          <a:p>
            <a:r>
              <a:rPr kumimoji="1" lang="ja-JP" altLang="en-US" dirty="0" smtClean="0"/>
              <a:t>実験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重み</a:t>
            </a:r>
            <a:r>
              <a:rPr lang="ja-JP" altLang="en-US" dirty="0"/>
              <a:t>行列</a:t>
            </a:r>
            <a:r>
              <a:rPr lang="ja-JP" altLang="en-US" dirty="0" smtClean="0"/>
              <a:t>の検証</a:t>
            </a:r>
            <a:endParaRPr lang="en-US" altLang="ja-JP" dirty="0" smtClean="0"/>
          </a:p>
          <a:p>
            <a:pPr lvl="2"/>
            <a:r>
              <a:rPr kumimoji="1" lang="ja-JP" altLang="en-US" dirty="0"/>
              <a:t>オブザーバ</a:t>
            </a:r>
            <a:r>
              <a:rPr kumimoji="1" lang="ja-JP" altLang="en-US" dirty="0" smtClean="0"/>
              <a:t>の</a:t>
            </a:r>
            <a:r>
              <a:rPr kumimoji="1" lang="ja-JP" altLang="en-US" dirty="0"/>
              <a:t>極</a:t>
            </a:r>
            <a:r>
              <a:rPr kumimoji="1" lang="ja-JP" altLang="en-US" dirty="0" smtClean="0"/>
              <a:t>の検証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サンプリング</a:t>
            </a:r>
            <a:r>
              <a:rPr lang="ja-JP" altLang="en-US" dirty="0"/>
              <a:t>周期</a:t>
            </a:r>
            <a:r>
              <a:rPr lang="ja-JP" altLang="en-US" dirty="0" smtClean="0"/>
              <a:t>の</a:t>
            </a:r>
            <a:r>
              <a:rPr lang="ja-JP" altLang="en-US" dirty="0"/>
              <a:t>検証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400855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628650" y="365126"/>
            <a:ext cx="8391464" cy="1325563"/>
          </a:xfrm>
        </p:spPr>
        <p:txBody>
          <a:bodyPr/>
          <a:lstStyle/>
          <a:p>
            <a:r>
              <a:rPr lang="ja-JP" altLang="en-US" dirty="0" smtClean="0"/>
              <a:t>重み</a:t>
            </a:r>
            <a:r>
              <a:rPr lang="ja-JP" altLang="en-US" dirty="0"/>
              <a:t>行列</a:t>
            </a:r>
            <a:r>
              <a:rPr lang="ja-JP" altLang="en-US" dirty="0" smtClean="0"/>
              <a:t>の考察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（シミュレーション）</a:t>
            </a:r>
            <a:endParaRPr kumimoji="1" lang="ja-JP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3448537"/>
                  </p:ext>
                </p:extLst>
              </p:nvPr>
            </p:nvGraphicFramePr>
            <p:xfrm>
              <a:off x="1224382" y="1682587"/>
              <a:ext cx="7199999" cy="18016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1199">
                      <a:extLst>
                        <a:ext uri="{9D8B030D-6E8A-4147-A177-3AD203B41FA5}">
                          <a16:colId xmlns:a16="http://schemas.microsoft.com/office/drawing/2014/main" val="2494457666"/>
                        </a:ext>
                      </a:extLst>
                    </a:gridCol>
                    <a:gridCol w="2521882">
                      <a:extLst>
                        <a:ext uri="{9D8B030D-6E8A-4147-A177-3AD203B41FA5}">
                          <a16:colId xmlns:a16="http://schemas.microsoft.com/office/drawing/2014/main" val="2833104919"/>
                        </a:ext>
                      </a:extLst>
                    </a:gridCol>
                    <a:gridCol w="1976918">
                      <a:extLst>
                        <a:ext uri="{9D8B030D-6E8A-4147-A177-3AD203B41FA5}">
                          <a16:colId xmlns:a16="http://schemas.microsoft.com/office/drawing/2014/main" val="3476331921"/>
                        </a:ext>
                      </a:extLst>
                    </a:gridCol>
                  </a:tblGrid>
                  <a:tr h="45041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</a:t>
                          </a: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行列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サンプリング周期</a:t>
                          </a:r>
                          <a:r>
                            <a:rPr kumimoji="1" lang="en-US" altLang="ja-JP" sz="15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91107180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3"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2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[</m:t>
                                </m:r>
                                <m:d>
                                  <m:dPr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−23,0</m:t>
                                    </m:r>
                                  </m:e>
                                </m:d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,(−23,0)]</m:t>
                                </m:r>
                              </m:oMath>
                            </m:oMathPara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2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ja-JP" alt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11566254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B05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B05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cs typeface="+mn-cs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8418473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accent1">
                                                <a:lumMod val="75000"/>
                                              </a:schemeClr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cs typeface="+mn-cs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accent1">
                                <a:lumMod val="75000"/>
                              </a:schemeClr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734726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3448537"/>
                  </p:ext>
                </p:extLst>
              </p:nvPr>
            </p:nvGraphicFramePr>
            <p:xfrm>
              <a:off x="1224382" y="1682587"/>
              <a:ext cx="7199999" cy="18016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1199">
                      <a:extLst>
                        <a:ext uri="{9D8B030D-6E8A-4147-A177-3AD203B41FA5}">
                          <a16:colId xmlns:a16="http://schemas.microsoft.com/office/drawing/2014/main" val="2494457666"/>
                        </a:ext>
                      </a:extLst>
                    </a:gridCol>
                    <a:gridCol w="2521882">
                      <a:extLst>
                        <a:ext uri="{9D8B030D-6E8A-4147-A177-3AD203B41FA5}">
                          <a16:colId xmlns:a16="http://schemas.microsoft.com/office/drawing/2014/main" val="2833104919"/>
                        </a:ext>
                      </a:extLst>
                    </a:gridCol>
                    <a:gridCol w="1976918">
                      <a:extLst>
                        <a:ext uri="{9D8B030D-6E8A-4147-A177-3AD203B41FA5}">
                          <a16:colId xmlns:a16="http://schemas.microsoft.com/office/drawing/2014/main" val="3476331921"/>
                        </a:ext>
                      </a:extLst>
                    </a:gridCol>
                  </a:tblGrid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26" t="-2703" r="-167494" b="-3027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7246" t="-2703" r="-79227" b="-30270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64000" t="-2703" r="-923" b="-30270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91107180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26" t="-102703" r="-167494" b="-202703"/>
                          </a:stretch>
                        </a:blipFill>
                      </a:tcPr>
                    </a:tc>
                    <a:tc rowSpan="3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7246" t="-34234" r="-79227" b="-901"/>
                          </a:stretch>
                        </a:blipFill>
                      </a:tcPr>
                    </a:tc>
                    <a:tc rowSpan="3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64000" t="-34234" r="-923" b="-90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11566254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26" t="-202703" r="-167494" b="-102703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8418473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26" t="-302703" r="-167494" b="-2703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73472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コンテンツ プレースホルダー 6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09" y="3688081"/>
            <a:ext cx="4528459" cy="3169920"/>
          </a:xfrm>
        </p:spPr>
      </p:pic>
      <p:pic>
        <p:nvPicPr>
          <p:cNvPr id="12" name="コンテンツ プレースホルダー 7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180" y="3616961"/>
            <a:ext cx="4630059" cy="3241040"/>
          </a:xfrm>
        </p:spPr>
      </p:pic>
    </p:spTree>
    <p:extLst>
      <p:ext uri="{BB962C8B-B14F-4D97-AF65-F5344CB8AC3E}">
        <p14:creationId xmlns:p14="http://schemas.microsoft.com/office/powerpoint/2010/main" val="299977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628650" y="365126"/>
            <a:ext cx="8391464" cy="1325563"/>
          </a:xfrm>
        </p:spPr>
        <p:txBody>
          <a:bodyPr/>
          <a:lstStyle/>
          <a:p>
            <a:r>
              <a:rPr lang="ja-JP" altLang="en-US" dirty="0"/>
              <a:t>オブザーバ</a:t>
            </a:r>
            <a:r>
              <a:rPr lang="ja-JP" altLang="en-US" dirty="0" smtClean="0"/>
              <a:t>の</a:t>
            </a:r>
            <a:r>
              <a:rPr lang="ja-JP" altLang="en-US" dirty="0"/>
              <a:t>極</a:t>
            </a:r>
            <a:r>
              <a:rPr lang="ja-JP" altLang="en-US" dirty="0" smtClean="0"/>
              <a:t>の考察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（シミュレーション）</a:t>
            </a:r>
            <a:endParaRPr kumimoji="1" lang="ja-JP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" name="表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27806578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</a:t>
                          </a: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行列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1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−23,0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,(−23,0)]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B05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2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−50,0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,(−50,0)]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6" name="表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27806578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1111" r="-2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111" r="-1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1111" r="-761" b="-2377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42925" r="-200761" b="-9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01111" r="-100761" b="-137778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42925" r="-761" b="-9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48361" r="-100761" b="-1639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7" name="コンテンツ プレースホルダー 4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0" y="3708401"/>
            <a:ext cx="4499430" cy="3149600"/>
          </a:xfrm>
        </p:spPr>
      </p:pic>
      <p:pic>
        <p:nvPicPr>
          <p:cNvPr id="9" name="コンテンツ プレースホルダー 9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182" y="3637281"/>
            <a:ext cx="4601030" cy="3220720"/>
          </a:xfrm>
        </p:spPr>
      </p:pic>
    </p:spTree>
    <p:extLst>
      <p:ext uri="{BB962C8B-B14F-4D97-AF65-F5344CB8AC3E}">
        <p14:creationId xmlns:p14="http://schemas.microsoft.com/office/powerpoint/2010/main" val="2900546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628650" y="365126"/>
            <a:ext cx="8391464" cy="1325563"/>
          </a:xfrm>
        </p:spPr>
        <p:txBody>
          <a:bodyPr/>
          <a:lstStyle/>
          <a:p>
            <a:r>
              <a:rPr lang="ja-JP" altLang="en-US" dirty="0"/>
              <a:t>オブザーバ</a:t>
            </a:r>
            <a:r>
              <a:rPr lang="ja-JP" altLang="en-US" dirty="0" smtClean="0"/>
              <a:t>の</a:t>
            </a:r>
            <a:r>
              <a:rPr lang="ja-JP" altLang="en-US" dirty="0"/>
              <a:t>極</a:t>
            </a:r>
            <a:r>
              <a:rPr lang="ja-JP" altLang="en-US" dirty="0" smtClean="0"/>
              <a:t>の考察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（シミュレーション）</a:t>
            </a:r>
            <a:endParaRPr kumimoji="1" lang="ja-JP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" name="表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0355329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</a:t>
                          </a: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行列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1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−23,0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,(−23,0)]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B05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2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−50,0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,(−50,0)]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6" name="表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30355329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1111" r="-2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111" r="-1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1111" r="-761" b="-2377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42925" r="-200761" b="-9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01111" r="-100761" b="-137778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42925" r="-761" b="-9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48361" r="-100761" b="-1639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7" name="コンテンツ プレースホルダー 6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" y="3688080"/>
            <a:ext cx="4513943" cy="3159760"/>
          </a:xfrm>
        </p:spPr>
      </p:pic>
      <p:pic>
        <p:nvPicPr>
          <p:cNvPr id="8" name="コンテンツ プレースホルダー 7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181" y="3616960"/>
            <a:ext cx="4630057" cy="3241040"/>
          </a:xfrm>
        </p:spPr>
      </p:pic>
    </p:spTree>
    <p:extLst>
      <p:ext uri="{BB962C8B-B14F-4D97-AF65-F5344CB8AC3E}">
        <p14:creationId xmlns:p14="http://schemas.microsoft.com/office/powerpoint/2010/main" val="262771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628</TotalTime>
  <Words>398</Words>
  <Application>Microsoft Office PowerPoint</Application>
  <PresentationFormat>画面に合わせる (4:3)</PresentationFormat>
  <Paragraphs>147</Paragraphs>
  <Slides>19</Slides>
  <Notes>2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6" baseType="lpstr">
      <vt:lpstr>ＭＳ Ｐ明朝</vt:lpstr>
      <vt:lpstr>游ゴシック</vt:lpstr>
      <vt:lpstr>Arial</vt:lpstr>
      <vt:lpstr>Cambria Math</vt:lpstr>
      <vt:lpstr>Century</vt:lpstr>
      <vt:lpstr>Century Schoolbook</vt:lpstr>
      <vt:lpstr>Office テーマ</vt:lpstr>
      <vt:lpstr>倒立振子の安定化制御</vt:lpstr>
      <vt:lpstr>発表内容</vt:lpstr>
      <vt:lpstr>𝑀と𝑓の検証</vt:lpstr>
      <vt:lpstr>𝐽と𝑐の検証 </vt:lpstr>
      <vt:lpstr>パラメータ一覧</vt:lpstr>
      <vt:lpstr>安定化制御</vt:lpstr>
      <vt:lpstr>重み行列の考察 （シミュレーション）</vt:lpstr>
      <vt:lpstr>オブザーバの極の考察 （シミュレーション）</vt:lpstr>
      <vt:lpstr>オブザーバの極の考察 （シミュレーション）</vt:lpstr>
      <vt:lpstr>サンプリング周期の考察 （シミュレーション）</vt:lpstr>
      <vt:lpstr>サンプリング周期の考察 （シミュレーション）</vt:lpstr>
      <vt:lpstr>安定化制御（実験）</vt:lpstr>
      <vt:lpstr>重み行列の考察 （実験）</vt:lpstr>
      <vt:lpstr>オブザーバの極の考察 （実験）</vt:lpstr>
      <vt:lpstr>サンプリング周期の考察 （実験）</vt:lpstr>
      <vt:lpstr>振り上げ制御</vt:lpstr>
      <vt:lpstr>振り上げ制御 （シミュレーション）</vt:lpstr>
      <vt:lpstr>振り上げ制御 （実験）</vt:lpstr>
      <vt:lpstr>まとめ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倒立振子の安定化制御</dc:title>
  <dc:creator>takikawa</dc:creator>
  <cp:lastModifiedBy>takikawa</cp:lastModifiedBy>
  <cp:revision>30</cp:revision>
  <dcterms:created xsi:type="dcterms:W3CDTF">2017-07-25T12:15:43Z</dcterms:created>
  <dcterms:modified xsi:type="dcterms:W3CDTF">2017-07-26T08:25:18Z</dcterms:modified>
</cp:coreProperties>
</file>

<file path=docProps/thumbnail.jpeg>
</file>